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Montserrat Bold" charset="1" panose="00000800000000000000"/>
      <p:regular r:id="rId19"/>
    </p:embeddedFont>
    <p:embeddedFont>
      <p:font typeface="Montserrat" charset="1" panose="00000500000000000000"/>
      <p:regular r:id="rId20"/>
    </p:embeddedFont>
    <p:embeddedFont>
      <p:font typeface="Canva Sans Bold" charset="1" panose="020B0803030501040103"/>
      <p:regular r:id="rId21"/>
    </p:embeddedFont>
    <p:embeddedFont>
      <p:font typeface="Canva Sans" charset="1" panose="020B05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jpe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2.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5FF"/>
        </a:solidFill>
      </p:bgPr>
    </p:bg>
    <p:spTree>
      <p:nvGrpSpPr>
        <p:cNvPr id="1" name=""/>
        <p:cNvGrpSpPr/>
        <p:nvPr/>
      </p:nvGrpSpPr>
      <p:grpSpPr>
        <a:xfrm>
          <a:off x="0" y="0"/>
          <a:ext cx="0" cy="0"/>
          <a:chOff x="0" y="0"/>
          <a:chExt cx="0" cy="0"/>
        </a:xfrm>
      </p:grpSpPr>
      <p:grpSp>
        <p:nvGrpSpPr>
          <p:cNvPr name="Group 2" id="2"/>
          <p:cNvGrpSpPr/>
          <p:nvPr/>
        </p:nvGrpSpPr>
        <p:grpSpPr>
          <a:xfrm rot="0">
            <a:off x="2172135" y="2337613"/>
            <a:ext cx="6031608" cy="60316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58000"/>
                  </a:srgbClr>
                </a:gs>
                <a:gs pos="100000">
                  <a:srgbClr val="F7ACFF">
                    <a:alpha val="58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414845" y="1188931"/>
            <a:ext cx="1991544" cy="199154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96000"/>
                  </a:srgbClr>
                </a:gs>
                <a:gs pos="100000">
                  <a:srgbClr val="F7ACFF">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043659" y="4214522"/>
            <a:ext cx="3185721" cy="318572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58000"/>
                  </a:srgbClr>
                </a:gs>
                <a:gs pos="100000">
                  <a:srgbClr val="F7ACFF">
                    <a:alpha val="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163679" y="7797695"/>
            <a:ext cx="884434" cy="8844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96000"/>
                  </a:srgbClr>
                </a:gs>
                <a:gs pos="100000">
                  <a:srgbClr val="F7ACFF">
                    <a:alpha val="96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2744482" y="1504605"/>
            <a:ext cx="1892038" cy="189203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96000"/>
                  </a:srgbClr>
                </a:gs>
                <a:gs pos="100000">
                  <a:srgbClr val="F7ACFF">
                    <a:alpha val="96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5344946" y="6400189"/>
            <a:ext cx="884434" cy="88443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96000"/>
                  </a:srgbClr>
                </a:gs>
                <a:gs pos="100000">
                  <a:srgbClr val="F7ACFF">
                    <a:alpha val="96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637067" y="3608432"/>
            <a:ext cx="3070135" cy="307013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67BF">
                    <a:alpha val="96000"/>
                  </a:srgbClr>
                </a:gs>
                <a:gs pos="100000">
                  <a:srgbClr val="F7ACFF">
                    <a:alpha val="0"/>
                  </a:srgbClr>
                </a:gs>
              </a:gsLst>
              <a:lin ang="0"/>
            </a:gra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6050268" y="9473025"/>
            <a:ext cx="724046" cy="242737"/>
          </a:xfrm>
          <a:prstGeom prst="rect">
            <a:avLst/>
          </a:prstGeom>
        </p:spPr>
        <p:txBody>
          <a:bodyPr anchor="t" rtlCol="false" tIns="0" lIns="0" bIns="0" rIns="0">
            <a:spAutoFit/>
          </a:bodyPr>
          <a:lstStyle/>
          <a:p>
            <a:pPr algn="l">
              <a:lnSpc>
                <a:spcPts val="1859"/>
              </a:lnSpc>
            </a:pPr>
            <a:r>
              <a:rPr lang="en-US" sz="1822" b="true">
                <a:solidFill>
                  <a:srgbClr val="240960"/>
                </a:solidFill>
                <a:latin typeface="Montserrat Bold"/>
                <a:ea typeface="Montserrat Bold"/>
                <a:cs typeface="Montserrat Bold"/>
                <a:sym typeface="Montserrat Bold"/>
              </a:rPr>
              <a:t>Page</a:t>
            </a:r>
          </a:p>
        </p:txBody>
      </p:sp>
      <p:sp>
        <p:nvSpPr>
          <p:cNvPr name="TextBox 24" id="24"/>
          <p:cNvSpPr txBox="true"/>
          <p:nvPr/>
        </p:nvSpPr>
        <p:spPr>
          <a:xfrm rot="0">
            <a:off x="16774314" y="9473025"/>
            <a:ext cx="354591" cy="241692"/>
          </a:xfrm>
          <a:prstGeom prst="rect">
            <a:avLst/>
          </a:prstGeom>
        </p:spPr>
        <p:txBody>
          <a:bodyPr anchor="t" rtlCol="false" tIns="0" lIns="0" bIns="0" rIns="0">
            <a:spAutoFit/>
          </a:bodyPr>
          <a:lstStyle/>
          <a:p>
            <a:pPr algn="l">
              <a:lnSpc>
                <a:spcPts val="1859"/>
              </a:lnSpc>
            </a:pPr>
            <a:r>
              <a:rPr lang="en-US" sz="1822">
                <a:solidFill>
                  <a:srgbClr val="240960"/>
                </a:solidFill>
                <a:latin typeface="Montserrat"/>
                <a:ea typeface="Montserrat"/>
                <a:cs typeface="Montserrat"/>
                <a:sym typeface="Montserrat"/>
              </a:rPr>
              <a:t>01</a:t>
            </a:r>
          </a:p>
        </p:txBody>
      </p:sp>
      <p:sp>
        <p:nvSpPr>
          <p:cNvPr name="TextBox 25" id="25"/>
          <p:cNvSpPr txBox="true"/>
          <p:nvPr/>
        </p:nvSpPr>
        <p:spPr>
          <a:xfrm rot="0">
            <a:off x="0" y="2242363"/>
            <a:ext cx="18288000" cy="7354570"/>
          </a:xfrm>
          <a:prstGeom prst="rect">
            <a:avLst/>
          </a:prstGeom>
        </p:spPr>
        <p:txBody>
          <a:bodyPr anchor="t" rtlCol="false" tIns="0" lIns="0" bIns="0" rIns="0">
            <a:spAutoFit/>
          </a:bodyPr>
          <a:lstStyle/>
          <a:p>
            <a:pPr algn="ctr">
              <a:lnSpc>
                <a:spcPts val="7279"/>
              </a:lnSpc>
            </a:pPr>
          </a:p>
          <a:p>
            <a:pPr algn="ctr">
              <a:lnSpc>
                <a:spcPts val="7279"/>
              </a:lnSpc>
            </a:pPr>
            <a:r>
              <a:rPr lang="en-US" sz="5199" b="true">
                <a:solidFill>
                  <a:srgbClr val="240960"/>
                </a:solidFill>
                <a:latin typeface="Canva Sans Bold"/>
                <a:ea typeface="Canva Sans Bold"/>
                <a:cs typeface="Canva Sans Bold"/>
                <a:sym typeface="Canva Sans Bold"/>
              </a:rPr>
              <a:t>STUDENT NAME:DHARSHINI.A</a:t>
            </a:r>
          </a:p>
          <a:p>
            <a:pPr algn="ctr">
              <a:lnSpc>
                <a:spcPts val="7279"/>
              </a:lnSpc>
            </a:pPr>
            <a:r>
              <a:rPr lang="en-US" sz="5199" b="true">
                <a:solidFill>
                  <a:srgbClr val="240960"/>
                </a:solidFill>
                <a:latin typeface="Canva Sans Bold"/>
                <a:ea typeface="Canva Sans Bold"/>
                <a:cs typeface="Canva Sans Bold"/>
                <a:sym typeface="Canva Sans Bold"/>
              </a:rPr>
              <a:t>REGISTER NUMBER: 222406263</a:t>
            </a:r>
          </a:p>
          <a:p>
            <a:pPr algn="ctr">
              <a:lnSpc>
                <a:spcPts val="7279"/>
              </a:lnSpc>
            </a:pPr>
            <a:r>
              <a:rPr lang="en-US" sz="5199" b="true">
                <a:solidFill>
                  <a:srgbClr val="240960"/>
                </a:solidFill>
                <a:latin typeface="Canva Sans Bold"/>
                <a:ea typeface="Canva Sans Bold"/>
                <a:cs typeface="Canva Sans Bold"/>
                <a:sym typeface="Canva Sans Bold"/>
              </a:rPr>
              <a:t>NMID NO:0421C1C13A5FBB6B8CF4A26B9E755FF1</a:t>
            </a:r>
          </a:p>
          <a:p>
            <a:pPr algn="ctr">
              <a:lnSpc>
                <a:spcPts val="7279"/>
              </a:lnSpc>
            </a:pPr>
            <a:r>
              <a:rPr lang="en-US" sz="5199" b="true">
                <a:solidFill>
                  <a:srgbClr val="240960"/>
                </a:solidFill>
                <a:latin typeface="Canva Sans Bold"/>
                <a:ea typeface="Canva Sans Bold"/>
                <a:cs typeface="Canva Sans Bold"/>
                <a:sym typeface="Canva Sans Bold"/>
              </a:rPr>
              <a:t>DEPARTMENT:B.SC COMPUTER SCIENCE WiTH ARTIFICIAL INTELLIGENCE</a:t>
            </a:r>
          </a:p>
          <a:p>
            <a:pPr algn="ctr">
              <a:lnSpc>
                <a:spcPts val="7279"/>
              </a:lnSpc>
            </a:pPr>
            <a:r>
              <a:rPr lang="en-US" sz="5199" b="true">
                <a:solidFill>
                  <a:srgbClr val="240960"/>
                </a:solidFill>
                <a:latin typeface="Canva Sans Bold"/>
                <a:ea typeface="Canva Sans Bold"/>
                <a:cs typeface="Canva Sans Bold"/>
                <a:sym typeface="Canva Sans Bold"/>
              </a:rPr>
              <a:t>COLLEGE:SRM ARTS AND SCIENCE COLLEGE</a:t>
            </a:r>
          </a:p>
          <a:p>
            <a:pPr algn="ctr">
              <a:lnSpc>
                <a:spcPts val="7279"/>
              </a:lnSpc>
            </a:pPr>
            <a:r>
              <a:rPr lang="en-US" sz="5199" b="true">
                <a:solidFill>
                  <a:srgbClr val="240960"/>
                </a:solidFill>
                <a:latin typeface="Canva Sans Bold"/>
                <a:ea typeface="Canva Sans Bold"/>
                <a:cs typeface="Canva Sans Bold"/>
                <a:sym typeface="Canva Sans Bold"/>
              </a:rPr>
              <a:t>UNIVERSITY:MADRAS UNIVERSITY</a:t>
            </a:r>
          </a:p>
        </p:txBody>
      </p:sp>
      <p:sp>
        <p:nvSpPr>
          <p:cNvPr name="Freeform 26" id="26"/>
          <p:cNvSpPr/>
          <p:nvPr/>
        </p:nvSpPr>
        <p:spPr>
          <a:xfrm flipH="false" flipV="false" rot="0">
            <a:off x="1039216" y="529464"/>
            <a:ext cx="2667986" cy="2648583"/>
          </a:xfrm>
          <a:custGeom>
            <a:avLst/>
            <a:gdLst/>
            <a:ahLst/>
            <a:cxnLst/>
            <a:rect r="r" b="b" t="t" l="l"/>
            <a:pathLst>
              <a:path h="2648583" w="2667986">
                <a:moveTo>
                  <a:pt x="0" y="0"/>
                </a:moveTo>
                <a:lnTo>
                  <a:pt x="2667986" y="0"/>
                </a:lnTo>
                <a:lnTo>
                  <a:pt x="2667986" y="2648582"/>
                </a:lnTo>
                <a:lnTo>
                  <a:pt x="0" y="26485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14894229" y="209917"/>
            <a:ext cx="2670302" cy="4933583"/>
          </a:xfrm>
          <a:custGeom>
            <a:avLst/>
            <a:gdLst/>
            <a:ahLst/>
            <a:cxnLst/>
            <a:rect r="r" b="b" t="t" l="l"/>
            <a:pathLst>
              <a:path h="4933583" w="2670302">
                <a:moveTo>
                  <a:pt x="0" y="0"/>
                </a:moveTo>
                <a:lnTo>
                  <a:pt x="2670302" y="0"/>
                </a:lnTo>
                <a:lnTo>
                  <a:pt x="2670302" y="4933583"/>
                </a:lnTo>
                <a:lnTo>
                  <a:pt x="0" y="4933583"/>
                </a:lnTo>
                <a:lnTo>
                  <a:pt x="0" y="0"/>
                </a:lnTo>
                <a:close/>
              </a:path>
            </a:pathLst>
          </a:custGeom>
          <a:blipFill>
            <a:blip r:embed="rId4"/>
            <a:stretch>
              <a:fillRect l="0" t="0" r="0" b="0"/>
            </a:stretch>
          </a:blipFill>
        </p:spPr>
      </p:sp>
      <p:sp>
        <p:nvSpPr>
          <p:cNvPr name="TextBox 28" id="28"/>
          <p:cNvSpPr txBox="true"/>
          <p:nvPr/>
        </p:nvSpPr>
        <p:spPr>
          <a:xfrm rot="0">
            <a:off x="3215039" y="635608"/>
            <a:ext cx="11857922" cy="1566544"/>
          </a:xfrm>
          <a:prstGeom prst="rect">
            <a:avLst/>
          </a:prstGeom>
        </p:spPr>
        <p:txBody>
          <a:bodyPr anchor="t" rtlCol="false" tIns="0" lIns="0" bIns="0" rIns="0">
            <a:spAutoFit/>
          </a:bodyPr>
          <a:lstStyle/>
          <a:p>
            <a:pPr algn="ctr">
              <a:lnSpc>
                <a:spcPts val="12880"/>
              </a:lnSpc>
            </a:pPr>
            <a:r>
              <a:rPr lang="en-US" sz="9200" b="true">
                <a:solidFill>
                  <a:srgbClr val="240960"/>
                </a:solidFill>
                <a:latin typeface="Canva Sans Bold"/>
                <a:ea typeface="Canva Sans Bold"/>
                <a:cs typeface="Canva Sans Bold"/>
                <a:sym typeface="Canva Sans Bold"/>
              </a:rPr>
              <a:t>DIGITAL PORTFOLIO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5FF"/>
        </a:solidFill>
      </p:bgPr>
    </p:bg>
    <p:spTree>
      <p:nvGrpSpPr>
        <p:cNvPr id="1" name=""/>
        <p:cNvGrpSpPr/>
        <p:nvPr/>
      </p:nvGrpSpPr>
      <p:grpSpPr>
        <a:xfrm>
          <a:off x="0" y="0"/>
          <a:ext cx="0" cy="0"/>
          <a:chOff x="0" y="0"/>
          <a:chExt cx="0" cy="0"/>
        </a:xfrm>
      </p:grpSpPr>
      <p:sp>
        <p:nvSpPr>
          <p:cNvPr name="TextBox 2" id="2"/>
          <p:cNvSpPr txBox="true"/>
          <p:nvPr/>
        </p:nvSpPr>
        <p:spPr>
          <a:xfrm rot="0">
            <a:off x="4143593" y="2360255"/>
            <a:ext cx="10000815" cy="7174943"/>
          </a:xfrm>
          <a:prstGeom prst="rect">
            <a:avLst/>
          </a:prstGeom>
        </p:spPr>
        <p:txBody>
          <a:bodyPr anchor="t" rtlCol="false" tIns="0" lIns="0" bIns="0" rIns="0">
            <a:spAutoFit/>
          </a:bodyPr>
          <a:lstStyle/>
          <a:p>
            <a:pPr algn="ctr">
              <a:lnSpc>
                <a:spcPts val="4755"/>
              </a:lnSpc>
            </a:pPr>
            <a:r>
              <a:rPr lang="en-US" sz="3397">
                <a:solidFill>
                  <a:srgbClr val="000000"/>
                </a:solidFill>
                <a:latin typeface="Canva Sans"/>
                <a:ea typeface="Canva Sans"/>
                <a:cs typeface="Canva Sans"/>
                <a:sym typeface="Canva Sans"/>
              </a:rPr>
              <a:t>Showcase UI screenshots:</a:t>
            </a:r>
          </a:p>
          <a:p>
            <a:pPr algn="ctr">
              <a:lnSpc>
                <a:spcPts val="4755"/>
              </a:lnSpc>
            </a:pPr>
          </a:p>
          <a:p>
            <a:pPr algn="ctr">
              <a:lnSpc>
                <a:spcPts val="4755"/>
              </a:lnSpc>
            </a:pPr>
            <a:r>
              <a:rPr lang="en-US" sz="3397">
                <a:solidFill>
                  <a:srgbClr val="000000"/>
                </a:solidFill>
                <a:latin typeface="Canva Sans"/>
                <a:ea typeface="Canva Sans"/>
                <a:cs typeface="Canva Sans"/>
                <a:sym typeface="Canva Sans"/>
              </a:rPr>
              <a:t>  * Homepage</a:t>
            </a:r>
          </a:p>
          <a:p>
            <a:pPr algn="ctr">
              <a:lnSpc>
                <a:spcPts val="4755"/>
              </a:lnSpc>
            </a:pPr>
            <a:r>
              <a:rPr lang="en-US" sz="3397">
                <a:solidFill>
                  <a:srgbClr val="000000"/>
                </a:solidFill>
                <a:latin typeface="Canva Sans"/>
                <a:ea typeface="Canva Sans"/>
                <a:cs typeface="Canva Sans"/>
                <a:sym typeface="Canva Sans"/>
              </a:rPr>
              <a:t>  * Projects Grid</a:t>
            </a:r>
          </a:p>
          <a:p>
            <a:pPr algn="ctr">
              <a:lnSpc>
                <a:spcPts val="4755"/>
              </a:lnSpc>
            </a:pPr>
            <a:r>
              <a:rPr lang="en-US" sz="3397">
                <a:solidFill>
                  <a:srgbClr val="000000"/>
                </a:solidFill>
                <a:latin typeface="Canva Sans"/>
                <a:ea typeface="Canva Sans"/>
                <a:cs typeface="Canva Sans"/>
                <a:sym typeface="Canva Sans"/>
              </a:rPr>
              <a:t>  * Skills Progress Bars</a:t>
            </a:r>
          </a:p>
          <a:p>
            <a:pPr algn="ctr">
              <a:lnSpc>
                <a:spcPts val="4755"/>
              </a:lnSpc>
            </a:pPr>
            <a:r>
              <a:rPr lang="en-US" sz="3397">
                <a:solidFill>
                  <a:srgbClr val="000000"/>
                </a:solidFill>
                <a:latin typeface="Canva Sans"/>
                <a:ea typeface="Canva Sans"/>
                <a:cs typeface="Canva Sans"/>
                <a:sym typeface="Canva Sans"/>
              </a:rPr>
              <a:t>  * Responsive views (mobile/tablet)</a:t>
            </a:r>
          </a:p>
          <a:p>
            <a:pPr algn="ctr">
              <a:lnSpc>
                <a:spcPts val="4755"/>
              </a:lnSpc>
            </a:pPr>
            <a:r>
              <a:rPr lang="en-US" sz="3397">
                <a:solidFill>
                  <a:srgbClr val="000000"/>
                </a:solidFill>
                <a:latin typeface="Canva Sans"/>
                <a:ea typeface="Canva Sans"/>
                <a:cs typeface="Canva Sans"/>
                <a:sym typeface="Canva Sans"/>
              </a:rPr>
              <a:t>* Performance metrics:</a:t>
            </a:r>
          </a:p>
          <a:p>
            <a:pPr algn="ctr">
              <a:lnSpc>
                <a:spcPts val="4755"/>
              </a:lnSpc>
            </a:pPr>
          </a:p>
          <a:p>
            <a:pPr algn="ctr">
              <a:lnSpc>
                <a:spcPts val="4755"/>
              </a:lnSpc>
            </a:pPr>
            <a:r>
              <a:rPr lang="en-US" sz="3397">
                <a:solidFill>
                  <a:srgbClr val="000000"/>
                </a:solidFill>
                <a:latin typeface="Canva Sans"/>
                <a:ea typeface="Canva Sans"/>
                <a:cs typeface="Canva Sans"/>
                <a:sym typeface="Canva Sans"/>
              </a:rPr>
              <a:t>  * Load time &lt; 2s</a:t>
            </a:r>
          </a:p>
          <a:p>
            <a:pPr algn="ctr">
              <a:lnSpc>
                <a:spcPts val="4755"/>
              </a:lnSpc>
            </a:pPr>
            <a:r>
              <a:rPr lang="en-US" sz="3397">
                <a:solidFill>
                  <a:srgbClr val="000000"/>
                </a:solidFill>
                <a:latin typeface="Canva Sans"/>
                <a:ea typeface="Canva Sans"/>
                <a:cs typeface="Canva Sans"/>
                <a:sym typeface="Canva Sans"/>
              </a:rPr>
              <a:t>  * Mobile usability score: 95%+</a:t>
            </a:r>
          </a:p>
          <a:p>
            <a:pPr algn="ctr">
              <a:lnSpc>
                <a:spcPts val="4755"/>
              </a:lnSpc>
            </a:pPr>
            <a:r>
              <a:rPr lang="en-US" sz="3397">
                <a:solidFill>
                  <a:srgbClr val="000000"/>
                </a:solidFill>
                <a:latin typeface="Canva Sans"/>
                <a:ea typeface="Canva Sans"/>
                <a:cs typeface="Canva Sans"/>
                <a:sym typeface="Canva Sans"/>
              </a:rPr>
              <a:t>* User feedback: Positive UI/UX from pilot users.</a:t>
            </a:r>
          </a:p>
          <a:p>
            <a:pPr algn="ctr">
              <a:lnSpc>
                <a:spcPts val="4755"/>
              </a:lnSpc>
            </a:pPr>
          </a:p>
        </p:txBody>
      </p:sp>
      <p:sp>
        <p:nvSpPr>
          <p:cNvPr name="Freeform 3" id="3"/>
          <p:cNvSpPr/>
          <p:nvPr/>
        </p:nvSpPr>
        <p:spPr>
          <a:xfrm flipH="false" flipV="false" rot="0">
            <a:off x="0" y="3348570"/>
            <a:ext cx="4984505" cy="4984505"/>
          </a:xfrm>
          <a:custGeom>
            <a:avLst/>
            <a:gdLst/>
            <a:ahLst/>
            <a:cxnLst/>
            <a:rect r="r" b="b" t="t" l="l"/>
            <a:pathLst>
              <a:path h="4984505" w="4984505">
                <a:moveTo>
                  <a:pt x="0" y="0"/>
                </a:moveTo>
                <a:lnTo>
                  <a:pt x="4984505" y="0"/>
                </a:lnTo>
                <a:lnTo>
                  <a:pt x="4984505" y="4984505"/>
                </a:lnTo>
                <a:lnTo>
                  <a:pt x="0" y="4984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948758" y="4062187"/>
            <a:ext cx="5339242" cy="3557270"/>
          </a:xfrm>
          <a:custGeom>
            <a:avLst/>
            <a:gdLst/>
            <a:ahLst/>
            <a:cxnLst/>
            <a:rect r="r" b="b" t="t" l="l"/>
            <a:pathLst>
              <a:path h="3557270" w="5339242">
                <a:moveTo>
                  <a:pt x="0" y="0"/>
                </a:moveTo>
                <a:lnTo>
                  <a:pt x="5339242" y="0"/>
                </a:lnTo>
                <a:lnTo>
                  <a:pt x="5339242" y="3557270"/>
                </a:lnTo>
                <a:lnTo>
                  <a:pt x="0" y="3557270"/>
                </a:lnTo>
                <a:lnTo>
                  <a:pt x="0" y="0"/>
                </a:lnTo>
                <a:close/>
              </a:path>
            </a:pathLst>
          </a:custGeom>
          <a:blipFill>
            <a:blip r:embed="rId4"/>
            <a:stretch>
              <a:fillRect l="0" t="0" r="0" b="0"/>
            </a:stretch>
          </a:blipFill>
        </p:spPr>
      </p:sp>
      <p:sp>
        <p:nvSpPr>
          <p:cNvPr name="TextBox 5" id="5"/>
          <p:cNvSpPr txBox="true"/>
          <p:nvPr/>
        </p:nvSpPr>
        <p:spPr>
          <a:xfrm rot="0">
            <a:off x="1028700" y="159703"/>
            <a:ext cx="16230600"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Results and Screenshots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5FF"/>
        </a:solidFill>
      </p:bgPr>
    </p:bg>
    <p:spTree>
      <p:nvGrpSpPr>
        <p:cNvPr id="1" name=""/>
        <p:cNvGrpSpPr/>
        <p:nvPr/>
      </p:nvGrpSpPr>
      <p:grpSpPr>
        <a:xfrm>
          <a:off x="0" y="0"/>
          <a:ext cx="0" cy="0"/>
          <a:chOff x="0" y="0"/>
          <a:chExt cx="0" cy="0"/>
        </a:xfrm>
      </p:grpSpPr>
      <p:sp>
        <p:nvSpPr>
          <p:cNvPr name="Freeform 2" id="2"/>
          <p:cNvSpPr/>
          <p:nvPr/>
        </p:nvSpPr>
        <p:spPr>
          <a:xfrm flipH="false" flipV="false" rot="0">
            <a:off x="-361497" y="0"/>
            <a:ext cx="8945217" cy="8229600"/>
          </a:xfrm>
          <a:custGeom>
            <a:avLst/>
            <a:gdLst/>
            <a:ahLst/>
            <a:cxnLst/>
            <a:rect r="r" b="b" t="t" l="l"/>
            <a:pathLst>
              <a:path h="8229600" w="8945217">
                <a:moveTo>
                  <a:pt x="0" y="0"/>
                </a:moveTo>
                <a:lnTo>
                  <a:pt x="8945218" y="0"/>
                </a:lnTo>
                <a:lnTo>
                  <a:pt x="8945218"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0600740" y="6552530"/>
            <a:ext cx="3354139" cy="3354139"/>
          </a:xfrm>
          <a:custGeom>
            <a:avLst/>
            <a:gdLst/>
            <a:ahLst/>
            <a:cxnLst/>
            <a:rect r="r" b="b" t="t" l="l"/>
            <a:pathLst>
              <a:path h="3354139" w="3354139">
                <a:moveTo>
                  <a:pt x="0" y="0"/>
                </a:moveTo>
                <a:lnTo>
                  <a:pt x="3354139" y="0"/>
                </a:lnTo>
                <a:lnTo>
                  <a:pt x="3354139" y="3354140"/>
                </a:lnTo>
                <a:lnTo>
                  <a:pt x="0" y="3354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277809" y="0"/>
            <a:ext cx="2603546" cy="4114800"/>
          </a:xfrm>
          <a:custGeom>
            <a:avLst/>
            <a:gdLst/>
            <a:ahLst/>
            <a:cxnLst/>
            <a:rect r="r" b="b" t="t" l="l"/>
            <a:pathLst>
              <a:path h="4114800" w="2603546">
                <a:moveTo>
                  <a:pt x="0" y="0"/>
                </a:moveTo>
                <a:lnTo>
                  <a:pt x="2603547" y="0"/>
                </a:lnTo>
                <a:lnTo>
                  <a:pt x="260354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106453" y="2548256"/>
            <a:ext cx="6954535"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Conclusion</a:t>
            </a:r>
          </a:p>
        </p:txBody>
      </p:sp>
      <p:sp>
        <p:nvSpPr>
          <p:cNvPr name="TextBox 6" id="6"/>
          <p:cNvSpPr txBox="true"/>
          <p:nvPr/>
        </p:nvSpPr>
        <p:spPr>
          <a:xfrm rot="0">
            <a:off x="0" y="4819967"/>
            <a:ext cx="18288000" cy="23806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This front-end project not only helps students present their accomplishments professionally but also builds their digital literacy. The modern design and interactive features ensure that the portfolio is both functional and attractive to potential recruiters and educators.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E5FF"/>
        </a:solidFill>
      </p:bgPr>
    </p:bg>
    <p:spTree>
      <p:nvGrpSpPr>
        <p:cNvPr id="1" name=""/>
        <p:cNvGrpSpPr/>
        <p:nvPr/>
      </p:nvGrpSpPr>
      <p:grpSpPr>
        <a:xfrm>
          <a:off x="0" y="0"/>
          <a:ext cx="0" cy="0"/>
          <a:chOff x="0" y="0"/>
          <a:chExt cx="0" cy="0"/>
        </a:xfrm>
      </p:grpSpPr>
      <p:sp>
        <p:nvSpPr>
          <p:cNvPr name="Freeform 2" id="2"/>
          <p:cNvSpPr/>
          <p:nvPr/>
        </p:nvSpPr>
        <p:spPr>
          <a:xfrm flipH="false" flipV="false" rot="0">
            <a:off x="7925314" y="6530023"/>
            <a:ext cx="2437372" cy="4269283"/>
          </a:xfrm>
          <a:custGeom>
            <a:avLst/>
            <a:gdLst/>
            <a:ahLst/>
            <a:cxnLst/>
            <a:rect r="r" b="b" t="t" l="l"/>
            <a:pathLst>
              <a:path h="4269283" w="2437372">
                <a:moveTo>
                  <a:pt x="0" y="0"/>
                </a:moveTo>
                <a:lnTo>
                  <a:pt x="2437372" y="0"/>
                </a:lnTo>
                <a:lnTo>
                  <a:pt x="2437372" y="4269282"/>
                </a:lnTo>
                <a:lnTo>
                  <a:pt x="0" y="4269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23816"/>
            <a:ext cx="4581709" cy="2702831"/>
          </a:xfrm>
          <a:custGeom>
            <a:avLst/>
            <a:gdLst/>
            <a:ahLst/>
            <a:cxnLst/>
            <a:rect r="r" b="b" t="t" l="l"/>
            <a:pathLst>
              <a:path h="2702831" w="4581709">
                <a:moveTo>
                  <a:pt x="0" y="0"/>
                </a:moveTo>
                <a:lnTo>
                  <a:pt x="4581709" y="0"/>
                </a:lnTo>
                <a:lnTo>
                  <a:pt x="4581709" y="2702831"/>
                </a:lnTo>
                <a:lnTo>
                  <a:pt x="0" y="2702831"/>
                </a:lnTo>
                <a:lnTo>
                  <a:pt x="0" y="0"/>
                </a:lnTo>
                <a:close/>
              </a:path>
            </a:pathLst>
          </a:custGeom>
          <a:blipFill>
            <a:blip r:embed="rId4">
              <a:extLst>
                <a:ext uri="{96DAC541-7B7A-43D3-8B79-37D633B846F1}">
                  <asvg:svgBlip xmlns:asvg="http://schemas.microsoft.com/office/drawing/2016/SVG/main" r:embed="rId5"/>
                </a:ext>
              </a:extLst>
            </a:blip>
            <a:stretch>
              <a:fillRect l="0" t="-39012" r="-19526" b="0"/>
            </a:stretch>
          </a:blipFill>
        </p:spPr>
      </p:sp>
      <p:sp>
        <p:nvSpPr>
          <p:cNvPr name="Freeform 4" id="4"/>
          <p:cNvSpPr/>
          <p:nvPr/>
        </p:nvSpPr>
        <p:spPr>
          <a:xfrm flipH="false" flipV="false" rot="0">
            <a:off x="11931508" y="108902"/>
            <a:ext cx="3939988" cy="4114800"/>
          </a:xfrm>
          <a:custGeom>
            <a:avLst/>
            <a:gdLst/>
            <a:ahLst/>
            <a:cxnLst/>
            <a:rect r="r" b="b" t="t" l="l"/>
            <a:pathLst>
              <a:path h="4114800" w="3939988">
                <a:moveTo>
                  <a:pt x="0" y="0"/>
                </a:moveTo>
                <a:lnTo>
                  <a:pt x="3939988" y="0"/>
                </a:lnTo>
                <a:lnTo>
                  <a:pt x="3939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173303" y="2187837"/>
            <a:ext cx="6758204"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GitHub Link</a:t>
            </a:r>
          </a:p>
        </p:txBody>
      </p:sp>
      <p:sp>
        <p:nvSpPr>
          <p:cNvPr name="TextBox 6" id="6"/>
          <p:cNvSpPr txBox="true"/>
          <p:nvPr/>
        </p:nvSpPr>
        <p:spPr>
          <a:xfrm rot="0">
            <a:off x="374992" y="4652327"/>
            <a:ext cx="17538016"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https://github.com/dharshinia-ai/TNSDC-FWD-DP1-.git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E5FF"/>
        </a:solidFill>
      </p:bgPr>
    </p:bg>
    <p:spTree>
      <p:nvGrpSpPr>
        <p:cNvPr id="1" name=""/>
        <p:cNvGrpSpPr/>
        <p:nvPr/>
      </p:nvGrpSpPr>
      <p:grpSpPr>
        <a:xfrm>
          <a:off x="0" y="0"/>
          <a:ext cx="0" cy="0"/>
          <a:chOff x="0" y="0"/>
          <a:chExt cx="0" cy="0"/>
        </a:xfrm>
      </p:grpSpPr>
      <p:sp>
        <p:nvSpPr>
          <p:cNvPr name="Freeform 2" id="2"/>
          <p:cNvSpPr/>
          <p:nvPr/>
        </p:nvSpPr>
        <p:spPr>
          <a:xfrm flipH="false" flipV="false" rot="0">
            <a:off x="1570403" y="514350"/>
            <a:ext cx="13896135" cy="9258300"/>
          </a:xfrm>
          <a:custGeom>
            <a:avLst/>
            <a:gdLst/>
            <a:ahLst/>
            <a:cxnLst/>
            <a:rect r="r" b="b" t="t" l="l"/>
            <a:pathLst>
              <a:path h="9258300" w="13896135">
                <a:moveTo>
                  <a:pt x="0" y="0"/>
                </a:moveTo>
                <a:lnTo>
                  <a:pt x="13896135" y="0"/>
                </a:lnTo>
                <a:lnTo>
                  <a:pt x="13896135" y="9258300"/>
                </a:lnTo>
                <a:lnTo>
                  <a:pt x="0" y="9258300"/>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5FF"/>
        </a:solidFill>
      </p:bgPr>
    </p:bg>
    <p:spTree>
      <p:nvGrpSpPr>
        <p:cNvPr id="1" name=""/>
        <p:cNvGrpSpPr/>
        <p:nvPr/>
      </p:nvGrpSpPr>
      <p:grpSpPr>
        <a:xfrm>
          <a:off x="0" y="0"/>
          <a:ext cx="0" cy="0"/>
          <a:chOff x="0" y="0"/>
          <a:chExt cx="0" cy="0"/>
        </a:xfrm>
      </p:grpSpPr>
      <p:sp>
        <p:nvSpPr>
          <p:cNvPr name="Freeform 2" id="2"/>
          <p:cNvSpPr/>
          <p:nvPr/>
        </p:nvSpPr>
        <p:spPr>
          <a:xfrm flipH="false" flipV="false" rot="0">
            <a:off x="696861" y="2273060"/>
            <a:ext cx="4099678" cy="3619469"/>
          </a:xfrm>
          <a:custGeom>
            <a:avLst/>
            <a:gdLst/>
            <a:ahLst/>
            <a:cxnLst/>
            <a:rect r="r" b="b" t="t" l="l"/>
            <a:pathLst>
              <a:path h="3619469" w="4099678">
                <a:moveTo>
                  <a:pt x="0" y="0"/>
                </a:moveTo>
                <a:lnTo>
                  <a:pt x="4099678" y="0"/>
                </a:lnTo>
                <a:lnTo>
                  <a:pt x="4099678" y="3619468"/>
                </a:lnTo>
                <a:lnTo>
                  <a:pt x="0" y="3619468"/>
                </a:lnTo>
                <a:lnTo>
                  <a:pt x="0" y="0"/>
                </a:lnTo>
                <a:close/>
              </a:path>
            </a:pathLst>
          </a:custGeom>
          <a:blipFill>
            <a:blip r:embed="rId2"/>
            <a:stretch>
              <a:fillRect l="-25929" t="0" r="-6583" b="0"/>
            </a:stretch>
          </a:blipFill>
        </p:spPr>
      </p:sp>
      <p:sp>
        <p:nvSpPr>
          <p:cNvPr name="Freeform 3" id="3"/>
          <p:cNvSpPr/>
          <p:nvPr/>
        </p:nvSpPr>
        <p:spPr>
          <a:xfrm flipH="false" flipV="false" rot="0">
            <a:off x="9144000" y="5298823"/>
            <a:ext cx="7039070" cy="3959477"/>
          </a:xfrm>
          <a:custGeom>
            <a:avLst/>
            <a:gdLst/>
            <a:ahLst/>
            <a:cxnLst/>
            <a:rect r="r" b="b" t="t" l="l"/>
            <a:pathLst>
              <a:path h="3959477" w="7039070">
                <a:moveTo>
                  <a:pt x="0" y="0"/>
                </a:moveTo>
                <a:lnTo>
                  <a:pt x="7039070" y="0"/>
                </a:lnTo>
                <a:lnTo>
                  <a:pt x="7039070" y="3959477"/>
                </a:lnTo>
                <a:lnTo>
                  <a:pt x="0" y="3959477"/>
                </a:lnTo>
                <a:lnTo>
                  <a:pt x="0" y="0"/>
                </a:lnTo>
                <a:close/>
              </a:path>
            </a:pathLst>
          </a:custGeom>
          <a:blipFill>
            <a:blip r:embed="rId3"/>
            <a:stretch>
              <a:fillRect l="0" t="0" r="0" b="0"/>
            </a:stretch>
          </a:blipFill>
        </p:spPr>
      </p:sp>
      <p:sp>
        <p:nvSpPr>
          <p:cNvPr name="TextBox 4" id="4"/>
          <p:cNvSpPr txBox="true"/>
          <p:nvPr/>
        </p:nvSpPr>
        <p:spPr>
          <a:xfrm rot="0">
            <a:off x="2897794" y="159703"/>
            <a:ext cx="12492413"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PROJECT TITlE</a:t>
            </a:r>
          </a:p>
        </p:txBody>
      </p:sp>
      <p:sp>
        <p:nvSpPr>
          <p:cNvPr name="TextBox 5" id="5"/>
          <p:cNvSpPr txBox="true"/>
          <p:nvPr/>
        </p:nvSpPr>
        <p:spPr>
          <a:xfrm rot="0">
            <a:off x="696861" y="2415805"/>
            <a:ext cx="21939737" cy="2079160"/>
          </a:xfrm>
          <a:prstGeom prst="rect">
            <a:avLst/>
          </a:prstGeom>
        </p:spPr>
        <p:txBody>
          <a:bodyPr anchor="t" rtlCol="false" tIns="0" lIns="0" bIns="0" rIns="0">
            <a:spAutoFit/>
          </a:bodyPr>
          <a:lstStyle/>
          <a:p>
            <a:pPr algn="ctr">
              <a:lnSpc>
                <a:spcPts val="8336"/>
              </a:lnSpc>
            </a:pPr>
            <a:r>
              <a:rPr lang="en-US" sz="5954" b="true">
                <a:solidFill>
                  <a:srgbClr val="000000"/>
                </a:solidFill>
                <a:latin typeface="Canva Sans Bold"/>
                <a:ea typeface="Canva Sans Bold"/>
                <a:cs typeface="Canva Sans Bold"/>
                <a:sym typeface="Canva Sans Bold"/>
              </a:rPr>
              <a:t>Front-End Techniques for Crafting </a:t>
            </a:r>
          </a:p>
          <a:p>
            <a:pPr algn="ctr">
              <a:lnSpc>
                <a:spcPts val="8336"/>
              </a:lnSpc>
            </a:pPr>
            <a:r>
              <a:rPr lang="en-US" sz="5954" b="true">
                <a:solidFill>
                  <a:srgbClr val="000000"/>
                </a:solidFill>
                <a:latin typeface="Canva Sans Bold"/>
                <a:ea typeface="Canva Sans Bold"/>
                <a:cs typeface="Canva Sans Bold"/>
                <a:sym typeface="Canva Sans Bold"/>
              </a:rPr>
              <a:t>a Student Digital Portfolio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5FF"/>
        </a:solidFill>
      </p:bgPr>
    </p:bg>
    <p:spTree>
      <p:nvGrpSpPr>
        <p:cNvPr id="1" name=""/>
        <p:cNvGrpSpPr/>
        <p:nvPr/>
      </p:nvGrpSpPr>
      <p:grpSpPr>
        <a:xfrm>
          <a:off x="0" y="0"/>
          <a:ext cx="0" cy="0"/>
          <a:chOff x="0" y="0"/>
          <a:chExt cx="0" cy="0"/>
        </a:xfrm>
      </p:grpSpPr>
      <p:sp>
        <p:nvSpPr>
          <p:cNvPr name="Freeform 2" id="2"/>
          <p:cNvSpPr/>
          <p:nvPr/>
        </p:nvSpPr>
        <p:spPr>
          <a:xfrm flipH="false" flipV="false" rot="0">
            <a:off x="0" y="34556"/>
            <a:ext cx="2696626" cy="3308743"/>
          </a:xfrm>
          <a:custGeom>
            <a:avLst/>
            <a:gdLst/>
            <a:ahLst/>
            <a:cxnLst/>
            <a:rect r="r" b="b" t="t" l="l"/>
            <a:pathLst>
              <a:path h="3308743" w="2696626">
                <a:moveTo>
                  <a:pt x="0" y="0"/>
                </a:moveTo>
                <a:lnTo>
                  <a:pt x="2696626" y="0"/>
                </a:lnTo>
                <a:lnTo>
                  <a:pt x="2696626" y="3308744"/>
                </a:lnTo>
                <a:lnTo>
                  <a:pt x="0" y="3308744"/>
                </a:lnTo>
                <a:lnTo>
                  <a:pt x="0" y="0"/>
                </a:lnTo>
                <a:close/>
              </a:path>
            </a:pathLst>
          </a:custGeom>
          <a:blipFill>
            <a:blip r:embed="rId2"/>
            <a:stretch>
              <a:fillRect l="0" t="0" r="0" b="0"/>
            </a:stretch>
          </a:blipFill>
        </p:spPr>
      </p:sp>
      <p:sp>
        <p:nvSpPr>
          <p:cNvPr name="Freeform 3" id="3"/>
          <p:cNvSpPr/>
          <p:nvPr/>
        </p:nvSpPr>
        <p:spPr>
          <a:xfrm flipH="false" flipV="false" rot="0">
            <a:off x="13487391" y="6968173"/>
            <a:ext cx="4800609" cy="3204407"/>
          </a:xfrm>
          <a:custGeom>
            <a:avLst/>
            <a:gdLst/>
            <a:ahLst/>
            <a:cxnLst/>
            <a:rect r="r" b="b" t="t" l="l"/>
            <a:pathLst>
              <a:path h="3204407" w="4800609">
                <a:moveTo>
                  <a:pt x="0" y="0"/>
                </a:moveTo>
                <a:lnTo>
                  <a:pt x="4800609" y="0"/>
                </a:lnTo>
                <a:lnTo>
                  <a:pt x="4800609" y="3204406"/>
                </a:lnTo>
                <a:lnTo>
                  <a:pt x="0" y="3204406"/>
                </a:lnTo>
                <a:lnTo>
                  <a:pt x="0" y="0"/>
                </a:lnTo>
                <a:close/>
              </a:path>
            </a:pathLst>
          </a:custGeom>
          <a:blipFill>
            <a:blip r:embed="rId3"/>
            <a:stretch>
              <a:fillRect l="0" t="0" r="0" b="0"/>
            </a:stretch>
          </a:blipFill>
        </p:spPr>
      </p:sp>
      <p:sp>
        <p:nvSpPr>
          <p:cNvPr name="TextBox 4" id="4"/>
          <p:cNvSpPr txBox="true"/>
          <p:nvPr/>
        </p:nvSpPr>
        <p:spPr>
          <a:xfrm rot="0">
            <a:off x="5529154" y="2639907"/>
            <a:ext cx="6406581" cy="8570806"/>
          </a:xfrm>
          <a:prstGeom prst="rect">
            <a:avLst/>
          </a:prstGeom>
        </p:spPr>
        <p:txBody>
          <a:bodyPr anchor="t" rtlCol="false" tIns="0" lIns="0" bIns="0" rIns="0">
            <a:spAutoFit/>
          </a:bodyPr>
          <a:lstStyle/>
          <a:p>
            <a:pPr algn="ctr">
              <a:lnSpc>
                <a:spcPts val="5200"/>
              </a:lnSpc>
            </a:pPr>
            <a:r>
              <a:rPr lang="en-US" sz="3714" b="true">
                <a:solidFill>
                  <a:srgbClr val="000000"/>
                </a:solidFill>
                <a:latin typeface="Canva Sans Bold"/>
                <a:ea typeface="Canva Sans Bold"/>
                <a:cs typeface="Canva Sans Bold"/>
                <a:sym typeface="Canva Sans Bold"/>
              </a:rPr>
              <a:t>Problem statement </a:t>
            </a:r>
          </a:p>
          <a:p>
            <a:pPr algn="ctr">
              <a:lnSpc>
                <a:spcPts val="5200"/>
              </a:lnSpc>
            </a:pPr>
            <a:r>
              <a:rPr lang="en-US" sz="3714" b="true">
                <a:solidFill>
                  <a:srgbClr val="000000"/>
                </a:solidFill>
                <a:latin typeface="Canva Sans Bold"/>
                <a:ea typeface="Canva Sans Bold"/>
                <a:cs typeface="Canva Sans Bold"/>
                <a:sym typeface="Canva Sans Bold"/>
              </a:rPr>
              <a:t>Project overview </a:t>
            </a:r>
          </a:p>
          <a:p>
            <a:pPr algn="ctr">
              <a:lnSpc>
                <a:spcPts val="5200"/>
              </a:lnSpc>
            </a:pPr>
            <a:r>
              <a:rPr lang="en-US" sz="3714" b="true">
                <a:solidFill>
                  <a:srgbClr val="000000"/>
                </a:solidFill>
                <a:latin typeface="Canva Sans Bold"/>
                <a:ea typeface="Canva Sans Bold"/>
                <a:cs typeface="Canva Sans Bold"/>
                <a:sym typeface="Canva Sans Bold"/>
              </a:rPr>
              <a:t>End users</a:t>
            </a:r>
          </a:p>
          <a:p>
            <a:pPr algn="ctr">
              <a:lnSpc>
                <a:spcPts val="5200"/>
              </a:lnSpc>
            </a:pPr>
            <a:r>
              <a:rPr lang="en-US" sz="3714" b="true">
                <a:solidFill>
                  <a:srgbClr val="000000"/>
                </a:solidFill>
                <a:latin typeface="Canva Sans Bold"/>
                <a:ea typeface="Canva Sans Bold"/>
                <a:cs typeface="Canva Sans Bold"/>
                <a:sym typeface="Canva Sans Bold"/>
              </a:rPr>
              <a:t>Tools and Technologies </a:t>
            </a:r>
          </a:p>
          <a:p>
            <a:pPr algn="r">
              <a:lnSpc>
                <a:spcPts val="5200"/>
              </a:lnSpc>
            </a:pPr>
            <a:r>
              <a:rPr lang="en-US" sz="3714" b="true">
                <a:solidFill>
                  <a:srgbClr val="000000"/>
                </a:solidFill>
                <a:latin typeface="Canva Sans Bold"/>
                <a:ea typeface="Canva Sans Bold"/>
                <a:cs typeface="Canva Sans Bold"/>
                <a:sym typeface="Canva Sans Bold"/>
              </a:rPr>
              <a:t>Portfolio Design and Layout</a:t>
            </a:r>
          </a:p>
          <a:p>
            <a:pPr algn="l">
              <a:lnSpc>
                <a:spcPts val="5200"/>
              </a:lnSpc>
            </a:pPr>
            <a:r>
              <a:rPr lang="en-US" sz="3714" b="true">
                <a:solidFill>
                  <a:srgbClr val="000000"/>
                </a:solidFill>
                <a:latin typeface="Canva Sans Bold"/>
                <a:ea typeface="Canva Sans Bold"/>
                <a:cs typeface="Canva Sans Bold"/>
                <a:sym typeface="Canva Sans Bold"/>
              </a:rPr>
              <a:t>Features and Functionality</a:t>
            </a:r>
          </a:p>
          <a:p>
            <a:pPr algn="ctr">
              <a:lnSpc>
                <a:spcPts val="5200"/>
              </a:lnSpc>
            </a:pPr>
            <a:r>
              <a:rPr lang="en-US" sz="3714" b="true">
                <a:solidFill>
                  <a:srgbClr val="000000"/>
                </a:solidFill>
                <a:latin typeface="Canva Sans Bold"/>
                <a:ea typeface="Canva Sans Bold"/>
                <a:cs typeface="Canva Sans Bold"/>
                <a:sym typeface="Canva Sans Bold"/>
              </a:rPr>
              <a:t>Results and Screenshots</a:t>
            </a:r>
          </a:p>
          <a:p>
            <a:pPr algn="ctr">
              <a:lnSpc>
                <a:spcPts val="5200"/>
              </a:lnSpc>
            </a:pPr>
            <a:r>
              <a:rPr lang="en-US" sz="3714" b="true">
                <a:solidFill>
                  <a:srgbClr val="000000"/>
                </a:solidFill>
                <a:latin typeface="Canva Sans Bold"/>
                <a:ea typeface="Canva Sans Bold"/>
                <a:cs typeface="Canva Sans Bold"/>
                <a:sym typeface="Canva Sans Bold"/>
              </a:rPr>
              <a:t>Conclusion</a:t>
            </a:r>
          </a:p>
          <a:p>
            <a:pPr algn="ctr">
              <a:lnSpc>
                <a:spcPts val="5200"/>
              </a:lnSpc>
            </a:pPr>
            <a:r>
              <a:rPr lang="en-US" sz="3714" b="true">
                <a:solidFill>
                  <a:srgbClr val="000000"/>
                </a:solidFill>
                <a:latin typeface="Canva Sans Bold"/>
                <a:ea typeface="Canva Sans Bold"/>
                <a:cs typeface="Canva Sans Bold"/>
                <a:sym typeface="Canva Sans Bold"/>
              </a:rPr>
              <a:t>GitHub Link</a:t>
            </a:r>
            <a:r>
              <a:rPr lang="en-US" sz="3714" b="true">
                <a:solidFill>
                  <a:srgbClr val="000000"/>
                </a:solidFill>
                <a:latin typeface="Canva Sans Bold"/>
                <a:ea typeface="Canva Sans Bold"/>
                <a:cs typeface="Canva Sans Bold"/>
                <a:sym typeface="Canva Sans Bold"/>
              </a:rPr>
              <a:t> </a:t>
            </a:r>
          </a:p>
          <a:p>
            <a:pPr algn="ctr">
              <a:lnSpc>
                <a:spcPts val="5200"/>
              </a:lnSpc>
            </a:pPr>
          </a:p>
          <a:p>
            <a:pPr algn="ctr">
              <a:lnSpc>
                <a:spcPts val="5200"/>
              </a:lnSpc>
            </a:pPr>
          </a:p>
          <a:p>
            <a:pPr algn="ctr">
              <a:lnSpc>
                <a:spcPts val="5200"/>
              </a:lnSpc>
            </a:pPr>
          </a:p>
          <a:p>
            <a:pPr algn="just">
              <a:lnSpc>
                <a:spcPts val="5200"/>
              </a:lnSpc>
            </a:pPr>
          </a:p>
        </p:txBody>
      </p:sp>
      <p:sp>
        <p:nvSpPr>
          <p:cNvPr name="Freeform 5" id="5"/>
          <p:cNvSpPr/>
          <p:nvPr/>
        </p:nvSpPr>
        <p:spPr>
          <a:xfrm flipH="false" flipV="false" rot="0">
            <a:off x="11877636" y="34556"/>
            <a:ext cx="4010060" cy="4114800"/>
          </a:xfrm>
          <a:custGeom>
            <a:avLst/>
            <a:gdLst/>
            <a:ahLst/>
            <a:cxnLst/>
            <a:rect r="r" b="b" t="t" l="l"/>
            <a:pathLst>
              <a:path h="4114800" w="4010060">
                <a:moveTo>
                  <a:pt x="0" y="0"/>
                </a:moveTo>
                <a:lnTo>
                  <a:pt x="4010059" y="0"/>
                </a:lnTo>
                <a:lnTo>
                  <a:pt x="401005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790438" y="-171450"/>
            <a:ext cx="5257205"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AGENDA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5FF"/>
        </a:solidFill>
      </p:bgPr>
    </p:bg>
    <p:spTree>
      <p:nvGrpSpPr>
        <p:cNvPr id="1" name=""/>
        <p:cNvGrpSpPr/>
        <p:nvPr/>
      </p:nvGrpSpPr>
      <p:grpSpPr>
        <a:xfrm>
          <a:off x="0" y="0"/>
          <a:ext cx="0" cy="0"/>
          <a:chOff x="0" y="0"/>
          <a:chExt cx="0" cy="0"/>
        </a:xfrm>
      </p:grpSpPr>
      <p:sp>
        <p:nvSpPr>
          <p:cNvPr name="TextBox 2" id="2"/>
          <p:cNvSpPr txBox="true"/>
          <p:nvPr/>
        </p:nvSpPr>
        <p:spPr>
          <a:xfrm rot="0">
            <a:off x="0" y="1370812"/>
            <a:ext cx="18288000" cy="6430645"/>
          </a:xfrm>
          <a:prstGeom prst="rect">
            <a:avLst/>
          </a:prstGeom>
        </p:spPr>
        <p:txBody>
          <a:bodyPr anchor="t" rtlCol="false" tIns="0" lIns="0" bIns="0" rIns="0">
            <a:spAutoFit/>
          </a:bodyPr>
          <a:lstStyle/>
          <a:p>
            <a:pPr algn="ctr">
              <a:lnSpc>
                <a:spcPts val="7279"/>
              </a:lnSpc>
            </a:pPr>
          </a:p>
          <a:p>
            <a:pPr algn="ctr">
              <a:lnSpc>
                <a:spcPts val="7279"/>
              </a:lnSpc>
            </a:pPr>
          </a:p>
          <a:p>
            <a:pPr algn="ctr">
              <a:lnSpc>
                <a:spcPts val="7279"/>
              </a:lnSpc>
            </a:pPr>
            <a:r>
              <a:rPr lang="en-US" sz="5199" b="true">
                <a:solidFill>
                  <a:srgbClr val="000000"/>
                </a:solidFill>
                <a:latin typeface="Canva Sans Bold"/>
                <a:ea typeface="Canva Sans Bold"/>
                <a:cs typeface="Canva Sans Bold"/>
                <a:sym typeface="Canva Sans Bold"/>
              </a:rPr>
              <a:t>In today’s digital learning environment, students lack a unified, interactive platform to showcase their academic progress, skills, and achievements. Traditional paper-based or static portfolios fail to reflect the dynamic nature of student learning and digital competencies.</a:t>
            </a:r>
          </a:p>
        </p:txBody>
      </p:sp>
      <p:sp>
        <p:nvSpPr>
          <p:cNvPr name="Freeform 3" id="3"/>
          <p:cNvSpPr/>
          <p:nvPr/>
        </p:nvSpPr>
        <p:spPr>
          <a:xfrm flipH="false" flipV="false" rot="0">
            <a:off x="1028700" y="907947"/>
            <a:ext cx="1744578" cy="1841685"/>
          </a:xfrm>
          <a:custGeom>
            <a:avLst/>
            <a:gdLst/>
            <a:ahLst/>
            <a:cxnLst/>
            <a:rect r="r" b="b" t="t" l="l"/>
            <a:pathLst>
              <a:path h="1841685" w="1744578">
                <a:moveTo>
                  <a:pt x="0" y="0"/>
                </a:moveTo>
                <a:lnTo>
                  <a:pt x="1744578" y="0"/>
                </a:lnTo>
                <a:lnTo>
                  <a:pt x="1744578" y="1841685"/>
                </a:lnTo>
                <a:lnTo>
                  <a:pt x="0" y="18416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116923" y="1286645"/>
            <a:ext cx="2632539" cy="1753929"/>
          </a:xfrm>
          <a:custGeom>
            <a:avLst/>
            <a:gdLst/>
            <a:ahLst/>
            <a:cxnLst/>
            <a:rect r="r" b="b" t="t" l="l"/>
            <a:pathLst>
              <a:path h="1753929" w="2632539">
                <a:moveTo>
                  <a:pt x="0" y="0"/>
                </a:moveTo>
                <a:lnTo>
                  <a:pt x="2632539" y="0"/>
                </a:lnTo>
                <a:lnTo>
                  <a:pt x="2632539" y="1753929"/>
                </a:lnTo>
                <a:lnTo>
                  <a:pt x="0" y="1753929"/>
                </a:lnTo>
                <a:lnTo>
                  <a:pt x="0" y="0"/>
                </a:lnTo>
                <a:close/>
              </a:path>
            </a:pathLst>
          </a:custGeom>
          <a:blipFill>
            <a:blip r:embed="rId4"/>
            <a:stretch>
              <a:fillRect l="0" t="0" r="0" b="0"/>
            </a:stretch>
          </a:blipFill>
        </p:spPr>
      </p:sp>
      <p:sp>
        <p:nvSpPr>
          <p:cNvPr name="Freeform 5" id="5"/>
          <p:cNvSpPr/>
          <p:nvPr/>
        </p:nvSpPr>
        <p:spPr>
          <a:xfrm flipH="false" flipV="false" rot="0">
            <a:off x="15116923" y="7801457"/>
            <a:ext cx="1108628" cy="2485543"/>
          </a:xfrm>
          <a:custGeom>
            <a:avLst/>
            <a:gdLst/>
            <a:ahLst/>
            <a:cxnLst/>
            <a:rect r="r" b="b" t="t" l="l"/>
            <a:pathLst>
              <a:path h="2485543" w="1108628">
                <a:moveTo>
                  <a:pt x="0" y="0"/>
                </a:moveTo>
                <a:lnTo>
                  <a:pt x="1108628" y="0"/>
                </a:lnTo>
                <a:lnTo>
                  <a:pt x="1108628" y="2485543"/>
                </a:lnTo>
                <a:lnTo>
                  <a:pt x="0" y="24855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773278" y="597065"/>
            <a:ext cx="11414089"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Problem Statement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5FF"/>
        </a:solidFill>
      </p:bgPr>
    </p:bg>
    <p:spTree>
      <p:nvGrpSpPr>
        <p:cNvPr id="1" name=""/>
        <p:cNvGrpSpPr/>
        <p:nvPr/>
      </p:nvGrpSpPr>
      <p:grpSpPr>
        <a:xfrm>
          <a:off x="0" y="0"/>
          <a:ext cx="0" cy="0"/>
          <a:chOff x="0" y="0"/>
          <a:chExt cx="0" cy="0"/>
        </a:xfrm>
      </p:grpSpPr>
      <p:sp>
        <p:nvSpPr>
          <p:cNvPr name="TextBox 2" id="2"/>
          <p:cNvSpPr txBox="true"/>
          <p:nvPr/>
        </p:nvSpPr>
        <p:spPr>
          <a:xfrm rot="0">
            <a:off x="0" y="2827655"/>
            <a:ext cx="18288000" cy="643064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Our project involves designing and developing a responsive, user-friendly digital portfolio web application that allows students to present their academic work, projects, skills, and certifations in an organized and visually appealing way. The focus is on front-end technologies to ensure accessibility, interactivity, and modern UI/UX standards.</a:t>
            </a:r>
          </a:p>
        </p:txBody>
      </p:sp>
      <p:sp>
        <p:nvSpPr>
          <p:cNvPr name="Freeform 3" id="3"/>
          <p:cNvSpPr/>
          <p:nvPr/>
        </p:nvSpPr>
        <p:spPr>
          <a:xfrm flipH="false" flipV="false" rot="0">
            <a:off x="14711865" y="99147"/>
            <a:ext cx="2547435" cy="2931149"/>
          </a:xfrm>
          <a:custGeom>
            <a:avLst/>
            <a:gdLst/>
            <a:ahLst/>
            <a:cxnLst/>
            <a:rect r="r" b="b" t="t" l="l"/>
            <a:pathLst>
              <a:path h="2931149" w="2547435">
                <a:moveTo>
                  <a:pt x="0" y="0"/>
                </a:moveTo>
                <a:lnTo>
                  <a:pt x="2547435" y="0"/>
                </a:lnTo>
                <a:lnTo>
                  <a:pt x="2547435" y="2931149"/>
                </a:lnTo>
                <a:lnTo>
                  <a:pt x="0" y="29311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6287" y="-492679"/>
            <a:ext cx="3415584" cy="3415584"/>
          </a:xfrm>
          <a:custGeom>
            <a:avLst/>
            <a:gdLst/>
            <a:ahLst/>
            <a:cxnLst/>
            <a:rect r="r" b="b" t="t" l="l"/>
            <a:pathLst>
              <a:path h="3415584" w="3415584">
                <a:moveTo>
                  <a:pt x="0" y="0"/>
                </a:moveTo>
                <a:lnTo>
                  <a:pt x="3415584" y="0"/>
                </a:lnTo>
                <a:lnTo>
                  <a:pt x="3415584" y="3415584"/>
                </a:lnTo>
                <a:lnTo>
                  <a:pt x="0" y="34155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241087" y="159703"/>
            <a:ext cx="9805826"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Project Overview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0E5F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663346"/>
            <a:ext cx="5079312" cy="3384091"/>
          </a:xfrm>
          <a:custGeom>
            <a:avLst/>
            <a:gdLst/>
            <a:ahLst/>
            <a:cxnLst/>
            <a:rect r="r" b="b" t="t" l="l"/>
            <a:pathLst>
              <a:path h="3384091" w="5079312">
                <a:moveTo>
                  <a:pt x="0" y="0"/>
                </a:moveTo>
                <a:lnTo>
                  <a:pt x="5079312" y="0"/>
                </a:lnTo>
                <a:lnTo>
                  <a:pt x="5079312" y="3384091"/>
                </a:lnTo>
                <a:lnTo>
                  <a:pt x="0" y="3384091"/>
                </a:lnTo>
                <a:lnTo>
                  <a:pt x="0" y="0"/>
                </a:lnTo>
                <a:close/>
              </a:path>
            </a:pathLst>
          </a:custGeom>
          <a:blipFill>
            <a:blip r:embed="rId2"/>
            <a:stretch>
              <a:fillRect l="0" t="0" r="0" b="0"/>
            </a:stretch>
          </a:blipFill>
        </p:spPr>
      </p:sp>
      <p:sp>
        <p:nvSpPr>
          <p:cNvPr name="Freeform 3" id="3"/>
          <p:cNvSpPr/>
          <p:nvPr/>
        </p:nvSpPr>
        <p:spPr>
          <a:xfrm flipH="false" flipV="false" rot="0">
            <a:off x="13091534" y="297991"/>
            <a:ext cx="3456432" cy="4114800"/>
          </a:xfrm>
          <a:custGeom>
            <a:avLst/>
            <a:gdLst/>
            <a:ahLst/>
            <a:cxnLst/>
            <a:rect r="r" b="b" t="t" l="l"/>
            <a:pathLst>
              <a:path h="4114800" w="3456432">
                <a:moveTo>
                  <a:pt x="0" y="0"/>
                </a:moveTo>
                <a:lnTo>
                  <a:pt x="3456432" y="0"/>
                </a:lnTo>
                <a:lnTo>
                  <a:pt x="345643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828150" y="7136522"/>
            <a:ext cx="4719817" cy="3150478"/>
          </a:xfrm>
          <a:custGeom>
            <a:avLst/>
            <a:gdLst/>
            <a:ahLst/>
            <a:cxnLst/>
            <a:rect r="r" b="b" t="t" l="l"/>
            <a:pathLst>
              <a:path h="3150478" w="4719817">
                <a:moveTo>
                  <a:pt x="0" y="0"/>
                </a:moveTo>
                <a:lnTo>
                  <a:pt x="4719816" y="0"/>
                </a:lnTo>
                <a:lnTo>
                  <a:pt x="4719816" y="3150478"/>
                </a:lnTo>
                <a:lnTo>
                  <a:pt x="0" y="3150478"/>
                </a:lnTo>
                <a:lnTo>
                  <a:pt x="0" y="0"/>
                </a:lnTo>
                <a:close/>
              </a:path>
            </a:pathLst>
          </a:custGeom>
          <a:blipFill>
            <a:blip r:embed="rId5"/>
            <a:stretch>
              <a:fillRect l="0" t="0" r="0" b="0"/>
            </a:stretch>
          </a:blipFill>
        </p:spPr>
      </p:sp>
      <p:sp>
        <p:nvSpPr>
          <p:cNvPr name="TextBox 5" id="5"/>
          <p:cNvSpPr txBox="true"/>
          <p:nvPr/>
        </p:nvSpPr>
        <p:spPr>
          <a:xfrm rot="0">
            <a:off x="6374913" y="1486394"/>
            <a:ext cx="6983523"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End Users</a:t>
            </a:r>
          </a:p>
        </p:txBody>
      </p:sp>
      <p:sp>
        <p:nvSpPr>
          <p:cNvPr name="TextBox 6" id="6"/>
          <p:cNvSpPr txBox="true"/>
          <p:nvPr/>
        </p:nvSpPr>
        <p:spPr>
          <a:xfrm rot="0">
            <a:off x="318763" y="4819967"/>
            <a:ext cx="17650475" cy="23806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 **Students** (Primary users): To showcase their academic and extracurricular work.</a:t>
            </a:r>
          </a:p>
          <a:p>
            <a:pPr algn="ctr">
              <a:lnSpc>
                <a:spcPts val="4759"/>
              </a:lnSpc>
            </a:pPr>
            <a:r>
              <a:rPr lang="en-US" sz="3399">
                <a:solidFill>
                  <a:srgbClr val="000000"/>
                </a:solidFill>
                <a:latin typeface="Canva Sans"/>
                <a:ea typeface="Canva Sans"/>
                <a:cs typeface="Canva Sans"/>
                <a:sym typeface="Canva Sans"/>
              </a:rPr>
              <a:t>* **Teachers/Mentors**: To review and provide feedback.</a:t>
            </a:r>
          </a:p>
          <a:p>
            <a:pPr algn="ctr">
              <a:lnSpc>
                <a:spcPts val="4759"/>
              </a:lnSpc>
            </a:pPr>
            <a:r>
              <a:rPr lang="en-US" sz="3399">
                <a:solidFill>
                  <a:srgbClr val="000000"/>
                </a:solidFill>
                <a:latin typeface="Canva Sans"/>
                <a:ea typeface="Canva Sans"/>
                <a:cs typeface="Canva Sans"/>
                <a:sym typeface="Canva Sans"/>
              </a:rPr>
              <a:t>* **Recruiters**: To assess student profiles and capabilities.</a:t>
            </a:r>
          </a:p>
          <a:p>
            <a:pPr algn="ctr">
              <a:lnSpc>
                <a:spcPts val="4759"/>
              </a:lnSpc>
            </a:pPr>
            <a:r>
              <a:rPr lang="en-US" sz="3399">
                <a:solidFill>
                  <a:srgbClr val="000000"/>
                </a:solidFill>
                <a:latin typeface="Canva Sans"/>
                <a:ea typeface="Canva Sans"/>
                <a:cs typeface="Canva Sans"/>
                <a:sym typeface="Canva Sans"/>
              </a:rPr>
              <a:t>* **Parents/Guardians**: To track student development and accomplishments.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5FF"/>
        </a:solidFill>
      </p:bgPr>
    </p:bg>
    <p:spTree>
      <p:nvGrpSpPr>
        <p:cNvPr id="1" name=""/>
        <p:cNvGrpSpPr/>
        <p:nvPr/>
      </p:nvGrpSpPr>
      <p:grpSpPr>
        <a:xfrm>
          <a:off x="0" y="0"/>
          <a:ext cx="0" cy="0"/>
          <a:chOff x="0" y="0"/>
          <a:chExt cx="0" cy="0"/>
        </a:xfrm>
      </p:grpSpPr>
      <p:sp>
        <p:nvSpPr>
          <p:cNvPr name="Freeform 2" id="2"/>
          <p:cNvSpPr/>
          <p:nvPr/>
        </p:nvSpPr>
        <p:spPr>
          <a:xfrm flipH="false" flipV="false" rot="0">
            <a:off x="12611100" y="2534283"/>
            <a:ext cx="4181972" cy="2352359"/>
          </a:xfrm>
          <a:custGeom>
            <a:avLst/>
            <a:gdLst/>
            <a:ahLst/>
            <a:cxnLst/>
            <a:rect r="r" b="b" t="t" l="l"/>
            <a:pathLst>
              <a:path h="2352359" w="4181972">
                <a:moveTo>
                  <a:pt x="0" y="0"/>
                </a:moveTo>
                <a:lnTo>
                  <a:pt x="4181972" y="0"/>
                </a:lnTo>
                <a:lnTo>
                  <a:pt x="4181972" y="2352359"/>
                </a:lnTo>
                <a:lnTo>
                  <a:pt x="0" y="2352359"/>
                </a:lnTo>
                <a:lnTo>
                  <a:pt x="0" y="0"/>
                </a:lnTo>
                <a:close/>
              </a:path>
            </a:pathLst>
          </a:custGeom>
          <a:blipFill>
            <a:blip r:embed="rId2"/>
            <a:stretch>
              <a:fillRect l="0" t="0" r="0" b="0"/>
            </a:stretch>
          </a:blipFill>
        </p:spPr>
      </p:sp>
      <p:sp>
        <p:nvSpPr>
          <p:cNvPr name="Freeform 3" id="3"/>
          <p:cNvSpPr/>
          <p:nvPr/>
        </p:nvSpPr>
        <p:spPr>
          <a:xfrm flipH="false" flipV="false" rot="0">
            <a:off x="13129166" y="7845923"/>
            <a:ext cx="3663906" cy="2441077"/>
          </a:xfrm>
          <a:custGeom>
            <a:avLst/>
            <a:gdLst/>
            <a:ahLst/>
            <a:cxnLst/>
            <a:rect r="r" b="b" t="t" l="l"/>
            <a:pathLst>
              <a:path h="2441077" w="3663906">
                <a:moveTo>
                  <a:pt x="0" y="0"/>
                </a:moveTo>
                <a:lnTo>
                  <a:pt x="3663906" y="0"/>
                </a:lnTo>
                <a:lnTo>
                  <a:pt x="3663906" y="2441077"/>
                </a:lnTo>
                <a:lnTo>
                  <a:pt x="0" y="2441077"/>
                </a:lnTo>
                <a:lnTo>
                  <a:pt x="0" y="0"/>
                </a:lnTo>
                <a:close/>
              </a:path>
            </a:pathLst>
          </a:custGeom>
          <a:blipFill>
            <a:blip r:embed="rId3"/>
            <a:stretch>
              <a:fillRect l="0" t="0" r="0" b="0"/>
            </a:stretch>
          </a:blipFill>
        </p:spPr>
      </p:sp>
      <p:sp>
        <p:nvSpPr>
          <p:cNvPr name="Freeform 4" id="4"/>
          <p:cNvSpPr/>
          <p:nvPr/>
        </p:nvSpPr>
        <p:spPr>
          <a:xfrm flipH="false" flipV="false" rot="0">
            <a:off x="-321102" y="476883"/>
            <a:ext cx="4144945" cy="4114800"/>
          </a:xfrm>
          <a:custGeom>
            <a:avLst/>
            <a:gdLst/>
            <a:ahLst/>
            <a:cxnLst/>
            <a:rect r="r" b="b" t="t" l="l"/>
            <a:pathLst>
              <a:path h="4114800" w="4144945">
                <a:moveTo>
                  <a:pt x="0" y="0"/>
                </a:moveTo>
                <a:lnTo>
                  <a:pt x="4144945" y="0"/>
                </a:lnTo>
                <a:lnTo>
                  <a:pt x="414494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95450" y="7845923"/>
            <a:ext cx="2441077" cy="2441077"/>
          </a:xfrm>
          <a:custGeom>
            <a:avLst/>
            <a:gdLst/>
            <a:ahLst/>
            <a:cxnLst/>
            <a:rect r="r" b="b" t="t" l="l"/>
            <a:pathLst>
              <a:path h="2441077" w="2441077">
                <a:moveTo>
                  <a:pt x="0" y="0"/>
                </a:moveTo>
                <a:lnTo>
                  <a:pt x="2441077" y="0"/>
                </a:lnTo>
                <a:lnTo>
                  <a:pt x="2441077" y="2441077"/>
                </a:lnTo>
                <a:lnTo>
                  <a:pt x="0" y="24410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452850" y="713336"/>
            <a:ext cx="13382301"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Tools and Technologies</a:t>
            </a:r>
          </a:p>
        </p:txBody>
      </p:sp>
      <p:sp>
        <p:nvSpPr>
          <p:cNvPr name="TextBox 7" id="7"/>
          <p:cNvSpPr txBox="true"/>
          <p:nvPr/>
        </p:nvSpPr>
        <p:spPr>
          <a:xfrm rot="0">
            <a:off x="1177230" y="4819967"/>
            <a:ext cx="15933539" cy="35807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 **HTML5, CSS3, JavaScript** – Core for structure, styling, and interactivity.</a:t>
            </a:r>
          </a:p>
          <a:p>
            <a:pPr algn="ctr">
              <a:lnSpc>
                <a:spcPts val="4759"/>
              </a:lnSpc>
            </a:pPr>
            <a:r>
              <a:rPr lang="en-US" sz="3399">
                <a:solidFill>
                  <a:srgbClr val="000000"/>
                </a:solidFill>
                <a:latin typeface="Canva Sans"/>
                <a:ea typeface="Canva Sans"/>
                <a:cs typeface="Canva Sans"/>
                <a:sym typeface="Canva Sans"/>
              </a:rPr>
              <a:t>* **React.js** – For building reusable components and state management.</a:t>
            </a:r>
          </a:p>
          <a:p>
            <a:pPr algn="ctr">
              <a:lnSpc>
                <a:spcPts val="4759"/>
              </a:lnSpc>
            </a:pPr>
            <a:r>
              <a:rPr lang="en-US" sz="3399">
                <a:solidFill>
                  <a:srgbClr val="000000"/>
                </a:solidFill>
                <a:latin typeface="Canva Sans"/>
                <a:ea typeface="Canva Sans"/>
                <a:cs typeface="Canva Sans"/>
                <a:sym typeface="Canva Sans"/>
              </a:rPr>
              <a:t>* **Bootstrap/Tailwind CSS** – For responsive design.</a:t>
            </a:r>
          </a:p>
          <a:p>
            <a:pPr algn="ctr">
              <a:lnSpc>
                <a:spcPts val="4759"/>
              </a:lnSpc>
            </a:pPr>
            <a:r>
              <a:rPr lang="en-US" sz="3399">
                <a:solidFill>
                  <a:srgbClr val="000000"/>
                </a:solidFill>
                <a:latin typeface="Canva Sans"/>
                <a:ea typeface="Canva Sans"/>
                <a:cs typeface="Canva Sans"/>
                <a:sym typeface="Canva Sans"/>
              </a:rPr>
              <a:t>* **Figma** – For prototyping and UI design.</a:t>
            </a:r>
          </a:p>
          <a:p>
            <a:pPr algn="ctr">
              <a:lnSpc>
                <a:spcPts val="4759"/>
              </a:lnSpc>
            </a:pPr>
            <a:r>
              <a:rPr lang="en-US" sz="3399">
                <a:solidFill>
                  <a:srgbClr val="000000"/>
                </a:solidFill>
                <a:latin typeface="Canva Sans"/>
                <a:ea typeface="Canva Sans"/>
                <a:cs typeface="Canva Sans"/>
                <a:sym typeface="Canva Sans"/>
              </a:rPr>
              <a:t>* **Git &amp; GitHub** – For version control and code collaboration.</a:t>
            </a:r>
          </a:p>
          <a:p>
            <a:pPr algn="ctr">
              <a:lnSpc>
                <a:spcPts val="4759"/>
              </a:lnSpc>
            </a:pPr>
            <a:r>
              <a:rPr lang="en-US" sz="3399">
                <a:solidFill>
                  <a:srgbClr val="000000"/>
                </a:solidFill>
                <a:latin typeface="Canva Sans"/>
                <a:ea typeface="Canva Sans"/>
                <a:cs typeface="Canva Sans"/>
                <a:sym typeface="Canva Sans"/>
              </a:rPr>
              <a:t>* **VS Code** – Primary code editor.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5FF"/>
        </a:solidFill>
      </p:bgPr>
    </p:bg>
    <p:spTree>
      <p:nvGrpSpPr>
        <p:cNvPr id="1" name=""/>
        <p:cNvGrpSpPr/>
        <p:nvPr/>
      </p:nvGrpSpPr>
      <p:grpSpPr>
        <a:xfrm>
          <a:off x="0" y="0"/>
          <a:ext cx="0" cy="0"/>
          <a:chOff x="0" y="0"/>
          <a:chExt cx="0" cy="0"/>
        </a:xfrm>
      </p:grpSpPr>
      <p:sp>
        <p:nvSpPr>
          <p:cNvPr name="Freeform 2" id="2"/>
          <p:cNvSpPr/>
          <p:nvPr/>
        </p:nvSpPr>
        <p:spPr>
          <a:xfrm flipH="false" flipV="false" rot="0">
            <a:off x="11156194" y="2794819"/>
            <a:ext cx="8106156" cy="8229600"/>
          </a:xfrm>
          <a:custGeom>
            <a:avLst/>
            <a:gdLst/>
            <a:ahLst/>
            <a:cxnLst/>
            <a:rect r="r" b="b" t="t" l="l"/>
            <a:pathLst>
              <a:path h="8229600" w="8106156">
                <a:moveTo>
                  <a:pt x="0" y="0"/>
                </a:moveTo>
                <a:lnTo>
                  <a:pt x="8106156" y="0"/>
                </a:lnTo>
                <a:lnTo>
                  <a:pt x="8106156" y="8229600"/>
                </a:lnTo>
                <a:lnTo>
                  <a:pt x="0" y="8229600"/>
                </a:lnTo>
                <a:lnTo>
                  <a:pt x="0" y="0"/>
                </a:lnTo>
                <a:close/>
              </a:path>
            </a:pathLst>
          </a:custGeom>
          <a:blipFill>
            <a:blip r:embed="rId2"/>
            <a:stretch>
              <a:fillRect l="0" t="0" r="0" b="0"/>
            </a:stretch>
          </a:blipFill>
        </p:spPr>
      </p:sp>
      <p:sp>
        <p:nvSpPr>
          <p:cNvPr name="TextBox 3" id="3"/>
          <p:cNvSpPr txBox="true"/>
          <p:nvPr/>
        </p:nvSpPr>
        <p:spPr>
          <a:xfrm rot="0">
            <a:off x="-667656" y="2905323"/>
            <a:ext cx="19930005" cy="5291814"/>
          </a:xfrm>
          <a:prstGeom prst="rect">
            <a:avLst/>
          </a:prstGeom>
        </p:spPr>
        <p:txBody>
          <a:bodyPr anchor="t" rtlCol="false" tIns="0" lIns="0" bIns="0" rIns="0">
            <a:spAutoFit/>
          </a:bodyPr>
          <a:lstStyle/>
          <a:p>
            <a:pPr algn="ctr">
              <a:lnSpc>
                <a:spcPts val="5275"/>
              </a:lnSpc>
            </a:pPr>
            <a:r>
              <a:rPr lang="en-US" sz="3768">
                <a:solidFill>
                  <a:srgbClr val="000000"/>
                </a:solidFill>
                <a:latin typeface="Canva Sans"/>
                <a:ea typeface="Canva Sans"/>
                <a:cs typeface="Canva Sans"/>
                <a:sym typeface="Canva Sans"/>
              </a:rPr>
              <a:t>Homepage: Brief intro, photo, and quick access to resum</a:t>
            </a:r>
          </a:p>
          <a:p>
            <a:pPr algn="ctr">
              <a:lnSpc>
                <a:spcPts val="5275"/>
              </a:lnSpc>
            </a:pPr>
            <a:r>
              <a:rPr lang="en-US" sz="3768">
                <a:solidFill>
                  <a:srgbClr val="000000"/>
                </a:solidFill>
                <a:latin typeface="Canva Sans"/>
                <a:ea typeface="Canva Sans"/>
                <a:cs typeface="Canva Sans"/>
                <a:sym typeface="Canva Sans"/>
              </a:rPr>
              <a:t>About Section: Background, education, interests.</a:t>
            </a:r>
          </a:p>
          <a:p>
            <a:pPr algn="ctr">
              <a:lnSpc>
                <a:spcPts val="5275"/>
              </a:lnSpc>
            </a:pPr>
            <a:r>
              <a:rPr lang="en-US" sz="3768">
                <a:solidFill>
                  <a:srgbClr val="000000"/>
                </a:solidFill>
                <a:latin typeface="Canva Sans"/>
                <a:ea typeface="Canva Sans"/>
                <a:cs typeface="Canva Sans"/>
                <a:sym typeface="Canva Sans"/>
              </a:rPr>
              <a:t>                        </a:t>
            </a:r>
            <a:r>
              <a:rPr lang="en-US" sz="3768">
                <a:solidFill>
                  <a:srgbClr val="000000"/>
                </a:solidFill>
                <a:latin typeface="Canva Sans"/>
                <a:ea typeface="Canva Sans"/>
                <a:cs typeface="Canva Sans"/>
                <a:sym typeface="Canva Sans"/>
              </a:rPr>
              <a:t>Projects Section: Cards layout showcasing key projects with images, descriptions, and links.</a:t>
            </a:r>
          </a:p>
          <a:p>
            <a:pPr algn="ctr">
              <a:lnSpc>
                <a:spcPts val="5275"/>
              </a:lnSpc>
            </a:pPr>
            <a:r>
              <a:rPr lang="en-US" sz="3768">
                <a:solidFill>
                  <a:srgbClr val="000000"/>
                </a:solidFill>
                <a:latin typeface="Canva Sans"/>
                <a:ea typeface="Canva Sans"/>
                <a:cs typeface="Canva Sans"/>
                <a:sym typeface="Canva Sans"/>
              </a:rPr>
              <a:t>Skills Section: Visual skill bars or icon-based skill representation.</a:t>
            </a:r>
          </a:p>
          <a:p>
            <a:pPr algn="ctr">
              <a:lnSpc>
                <a:spcPts val="5275"/>
              </a:lnSpc>
            </a:pPr>
            <a:r>
              <a:rPr lang="en-US" sz="3768">
                <a:solidFill>
                  <a:srgbClr val="000000"/>
                </a:solidFill>
                <a:latin typeface="Canva Sans"/>
                <a:ea typeface="Canva Sans"/>
                <a:cs typeface="Canva Sans"/>
                <a:sym typeface="Canva Sans"/>
              </a:rPr>
              <a:t>Certificates Section: Upload and display certificates in an organized manner.</a:t>
            </a:r>
          </a:p>
          <a:p>
            <a:pPr algn="ctr">
              <a:lnSpc>
                <a:spcPts val="5275"/>
              </a:lnSpc>
            </a:pPr>
            <a:r>
              <a:rPr lang="en-US" sz="3768">
                <a:solidFill>
                  <a:srgbClr val="000000"/>
                </a:solidFill>
                <a:latin typeface="Canva Sans"/>
                <a:ea typeface="Canva Sans"/>
                <a:cs typeface="Canva Sans"/>
                <a:sym typeface="Canva Sans"/>
              </a:rPr>
              <a:t>Contact Form: For feedback or recruiter connection.</a:t>
            </a:r>
          </a:p>
          <a:p>
            <a:pPr algn="ctr">
              <a:lnSpc>
                <a:spcPts val="5275"/>
              </a:lnSpc>
            </a:pPr>
          </a:p>
        </p:txBody>
      </p:sp>
      <p:sp>
        <p:nvSpPr>
          <p:cNvPr name="Freeform 4" id="4"/>
          <p:cNvSpPr/>
          <p:nvPr/>
        </p:nvSpPr>
        <p:spPr>
          <a:xfrm flipH="false" flipV="false" rot="0">
            <a:off x="86636" y="6909619"/>
            <a:ext cx="2497516" cy="2754947"/>
          </a:xfrm>
          <a:custGeom>
            <a:avLst/>
            <a:gdLst/>
            <a:ahLst/>
            <a:cxnLst/>
            <a:rect r="r" b="b" t="t" l="l"/>
            <a:pathLst>
              <a:path h="2754947" w="2497516">
                <a:moveTo>
                  <a:pt x="0" y="0"/>
                </a:moveTo>
                <a:lnTo>
                  <a:pt x="2497516" y="0"/>
                </a:lnTo>
                <a:lnTo>
                  <a:pt x="2497516" y="2754947"/>
                </a:lnTo>
                <a:lnTo>
                  <a:pt x="0" y="27549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6636" y="530121"/>
            <a:ext cx="2497516" cy="2809068"/>
          </a:xfrm>
          <a:custGeom>
            <a:avLst/>
            <a:gdLst/>
            <a:ahLst/>
            <a:cxnLst/>
            <a:rect r="r" b="b" t="t" l="l"/>
            <a:pathLst>
              <a:path h="2809068" w="2497516">
                <a:moveTo>
                  <a:pt x="0" y="0"/>
                </a:moveTo>
                <a:lnTo>
                  <a:pt x="2497516" y="0"/>
                </a:lnTo>
                <a:lnTo>
                  <a:pt x="2497516" y="2809067"/>
                </a:lnTo>
                <a:lnTo>
                  <a:pt x="0" y="28090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335394" y="857250"/>
            <a:ext cx="15923906"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Portfolio Design and Layout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5FF"/>
        </a:solidFill>
      </p:bgPr>
    </p:bg>
    <p:spTree>
      <p:nvGrpSpPr>
        <p:cNvPr id="1" name=""/>
        <p:cNvGrpSpPr/>
        <p:nvPr/>
      </p:nvGrpSpPr>
      <p:grpSpPr>
        <a:xfrm>
          <a:off x="0" y="0"/>
          <a:ext cx="0" cy="0"/>
          <a:chOff x="0" y="0"/>
          <a:chExt cx="0" cy="0"/>
        </a:xfrm>
      </p:grpSpPr>
      <p:sp>
        <p:nvSpPr>
          <p:cNvPr name="Freeform 2" id="2"/>
          <p:cNvSpPr/>
          <p:nvPr/>
        </p:nvSpPr>
        <p:spPr>
          <a:xfrm flipH="false" flipV="false" rot="0">
            <a:off x="0" y="2626988"/>
            <a:ext cx="4089332" cy="5033024"/>
          </a:xfrm>
          <a:custGeom>
            <a:avLst/>
            <a:gdLst/>
            <a:ahLst/>
            <a:cxnLst/>
            <a:rect r="r" b="b" t="t" l="l"/>
            <a:pathLst>
              <a:path h="5033024" w="4089332">
                <a:moveTo>
                  <a:pt x="0" y="0"/>
                </a:moveTo>
                <a:lnTo>
                  <a:pt x="4089332" y="0"/>
                </a:lnTo>
                <a:lnTo>
                  <a:pt x="4089332" y="5033024"/>
                </a:lnTo>
                <a:lnTo>
                  <a:pt x="0" y="5033024"/>
                </a:lnTo>
                <a:lnTo>
                  <a:pt x="0" y="0"/>
                </a:lnTo>
                <a:close/>
              </a:path>
            </a:pathLst>
          </a:custGeom>
          <a:blipFill>
            <a:blip r:embed="rId2"/>
            <a:stretch>
              <a:fillRect l="0" t="0" r="0" b="0"/>
            </a:stretch>
          </a:blipFill>
        </p:spPr>
      </p:sp>
      <p:sp>
        <p:nvSpPr>
          <p:cNvPr name="TextBox 3" id="3"/>
          <p:cNvSpPr txBox="true"/>
          <p:nvPr/>
        </p:nvSpPr>
        <p:spPr>
          <a:xfrm rot="0">
            <a:off x="464236" y="2560313"/>
            <a:ext cx="17823764" cy="5099699"/>
          </a:xfrm>
          <a:prstGeom prst="rect">
            <a:avLst/>
          </a:prstGeom>
        </p:spPr>
        <p:txBody>
          <a:bodyPr anchor="t" rtlCol="false" tIns="0" lIns="0" bIns="0" rIns="0">
            <a:spAutoFit/>
          </a:bodyPr>
          <a:lstStyle/>
          <a:p>
            <a:pPr algn="ctr">
              <a:lnSpc>
                <a:spcPts val="5081"/>
              </a:lnSpc>
            </a:pPr>
            <a:r>
              <a:rPr lang="en-US" sz="3629">
                <a:solidFill>
                  <a:srgbClr val="000000"/>
                </a:solidFill>
                <a:latin typeface="Canva Sans"/>
                <a:ea typeface="Canva Sans"/>
                <a:cs typeface="Canva Sans"/>
                <a:sym typeface="Canva Sans"/>
              </a:rPr>
              <a:t>Fully **responsive** design for all devices.</a:t>
            </a:r>
          </a:p>
          <a:p>
            <a:pPr algn="ctr">
              <a:lnSpc>
                <a:spcPts val="5081"/>
              </a:lnSpc>
            </a:pPr>
            <a:r>
              <a:rPr lang="en-US" sz="3629">
                <a:solidFill>
                  <a:srgbClr val="000000"/>
                </a:solidFill>
                <a:latin typeface="Canva Sans"/>
                <a:ea typeface="Canva Sans"/>
                <a:cs typeface="Canva Sans"/>
                <a:sym typeface="Canva Sans"/>
              </a:rPr>
              <a:t>* **Dynamic content rendering** using React components.</a:t>
            </a:r>
          </a:p>
          <a:p>
            <a:pPr algn="ctr">
              <a:lnSpc>
                <a:spcPts val="5081"/>
              </a:lnSpc>
            </a:pPr>
            <a:r>
              <a:rPr lang="en-US" sz="3629">
                <a:solidFill>
                  <a:srgbClr val="000000"/>
                </a:solidFill>
                <a:latin typeface="Canva Sans"/>
                <a:ea typeface="Canva Sans"/>
                <a:cs typeface="Canva Sans"/>
                <a:sym typeface="Canva Sans"/>
              </a:rPr>
              <a:t>* **Dark/light mode** toggle.</a:t>
            </a:r>
          </a:p>
          <a:p>
            <a:pPr algn="ctr">
              <a:lnSpc>
                <a:spcPts val="5081"/>
              </a:lnSpc>
            </a:pPr>
            <a:r>
              <a:rPr lang="en-US" sz="3629">
                <a:solidFill>
                  <a:srgbClr val="000000"/>
                </a:solidFill>
                <a:latin typeface="Canva Sans"/>
                <a:ea typeface="Canva Sans"/>
                <a:cs typeface="Canva Sans"/>
                <a:sym typeface="Canva Sans"/>
              </a:rPr>
              <a:t>* **Live preview** of uploaded projects.</a:t>
            </a:r>
          </a:p>
          <a:p>
            <a:pPr algn="ctr">
              <a:lnSpc>
                <a:spcPts val="5081"/>
              </a:lnSpc>
            </a:pPr>
            <a:r>
              <a:rPr lang="en-US" sz="3629">
                <a:solidFill>
                  <a:srgbClr val="000000"/>
                </a:solidFill>
                <a:latin typeface="Canva Sans"/>
                <a:ea typeface="Canva Sans"/>
                <a:cs typeface="Canva Sans"/>
                <a:sym typeface="Canva Sans"/>
              </a:rPr>
              <a:t>* **Interactive forms** for contact and feedback.</a:t>
            </a:r>
          </a:p>
          <a:p>
            <a:pPr algn="ctr">
              <a:lnSpc>
                <a:spcPts val="5081"/>
              </a:lnSpc>
            </a:pPr>
            <a:r>
              <a:rPr lang="en-US" sz="3629">
                <a:solidFill>
                  <a:srgbClr val="000000"/>
                </a:solidFill>
                <a:latin typeface="Canva Sans"/>
                <a:ea typeface="Canva Sans"/>
                <a:cs typeface="Canva Sans"/>
                <a:sym typeface="Canva Sans"/>
              </a:rPr>
              <a:t>* **Downloadable resume**.</a:t>
            </a:r>
          </a:p>
          <a:p>
            <a:pPr algn="ctr">
              <a:lnSpc>
                <a:spcPts val="5081"/>
              </a:lnSpc>
            </a:pPr>
            <a:r>
              <a:rPr lang="en-US" sz="3629">
                <a:solidFill>
                  <a:srgbClr val="000000"/>
                </a:solidFill>
                <a:latin typeface="Canva Sans"/>
                <a:ea typeface="Canva Sans"/>
                <a:cs typeface="Canva Sans"/>
                <a:sym typeface="Canva Sans"/>
              </a:rPr>
              <a:t>* **Real-time updates** using JSON/REST API for data-driven content (optional).</a:t>
            </a:r>
          </a:p>
          <a:p>
            <a:pPr algn="ctr">
              <a:lnSpc>
                <a:spcPts val="5081"/>
              </a:lnSpc>
            </a:pPr>
          </a:p>
        </p:txBody>
      </p:sp>
      <p:sp>
        <p:nvSpPr>
          <p:cNvPr name="Freeform 4" id="4"/>
          <p:cNvSpPr/>
          <p:nvPr/>
        </p:nvSpPr>
        <p:spPr>
          <a:xfrm flipH="false" flipV="false" rot="0">
            <a:off x="12191100" y="7178043"/>
            <a:ext cx="5168738" cy="3108957"/>
          </a:xfrm>
          <a:custGeom>
            <a:avLst/>
            <a:gdLst/>
            <a:ahLst/>
            <a:cxnLst/>
            <a:rect r="r" b="b" t="t" l="l"/>
            <a:pathLst>
              <a:path h="3108957" w="5168738">
                <a:moveTo>
                  <a:pt x="0" y="0"/>
                </a:moveTo>
                <a:lnTo>
                  <a:pt x="5168738" y="0"/>
                </a:lnTo>
                <a:lnTo>
                  <a:pt x="5168738" y="3108957"/>
                </a:lnTo>
                <a:lnTo>
                  <a:pt x="0" y="31089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044666" y="159703"/>
            <a:ext cx="15315172"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Features and Functionality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DAGx0CG4Mv4</dc:identifier>
  <dcterms:modified xsi:type="dcterms:W3CDTF">2011-08-01T06:04:30Z</dcterms:modified>
  <cp:revision>1</cp:revision>
  <dc:title>DIGITAL PORTFOLIO</dc:title>
</cp:coreProperties>
</file>